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368" r:id="rId2"/>
    <p:sldId id="2370" r:id="rId3"/>
    <p:sldId id="2366" r:id="rId4"/>
    <p:sldId id="2362" r:id="rId5"/>
    <p:sldId id="2235" r:id="rId6"/>
    <p:sldId id="2367" r:id="rId7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2552"/>
    <a:srgbClr val="A6D9EC"/>
    <a:srgbClr val="0071B8"/>
    <a:srgbClr val="EF7701"/>
    <a:srgbClr val="F0AB00"/>
    <a:srgbClr val="FFC737"/>
    <a:srgbClr val="000000"/>
    <a:srgbClr val="001334"/>
    <a:srgbClr val="000820"/>
    <a:srgbClr val="000C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56" autoAdjust="0"/>
    <p:restoredTop sz="96098" autoAdjust="0"/>
  </p:normalViewPr>
  <p:slideViewPr>
    <p:cSldViewPr snapToGrid="0" snapToObjects="1">
      <p:cViewPr>
        <p:scale>
          <a:sx n="51" d="100"/>
          <a:sy n="51" d="100"/>
        </p:scale>
        <p:origin x="180" y="177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8" d="100"/>
        <a:sy n="58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JPG>
</file>

<file path=ppt/media/image5.jpg>
</file>

<file path=ppt/media/image6.jpe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84575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3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065760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4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905575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7BD35B7-DAF1-5B4D-94FA-36B61FD74AC4}" type="slidenum">
              <a:rPr lang="en-US" altLang="x-none"/>
              <a:pPr/>
              <a:t>5</a:t>
            </a:fld>
            <a:endParaRPr lang="en-US" altLang="x-none"/>
          </a:p>
        </p:txBody>
      </p:sp>
      <p:sp>
        <p:nvSpPr>
          <p:cNvPr id="184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8975" y="1143000"/>
            <a:ext cx="5475288" cy="30813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84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1638" cy="35956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816838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6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925589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256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907290" y="1760999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12447855" y="6171188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8184037" y="1760999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</p:spTree>
    <p:extLst/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09590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7" r:id="rId2"/>
    <p:sldLayoutId id="2147484040" r:id="rId3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b="0" i="0" kern="1200">
          <a:solidFill>
            <a:schemeClr val="tx1"/>
          </a:solidFill>
          <a:latin typeface="Open Sans Regular" charset="0"/>
          <a:ea typeface="Open Sans Regular" charset="0"/>
          <a:cs typeface="Open Sans Regular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feld 23"/>
          <p:cNvSpPr txBox="1"/>
          <p:nvPr/>
        </p:nvSpPr>
        <p:spPr>
          <a:xfrm>
            <a:off x="21831706" y="13206101"/>
            <a:ext cx="6866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800" dirty="0"/>
              <a:t>Copyright </a:t>
            </a:r>
            <a:r>
              <a:rPr lang="de-CH" sz="1800" dirty="0" err="1"/>
              <a:t>by</a:t>
            </a:r>
            <a:r>
              <a:rPr lang="de-CH" sz="1800" dirty="0"/>
              <a:t> </a:t>
            </a:r>
            <a:r>
              <a:rPr lang="de-CH" sz="1800" dirty="0" err="1"/>
              <a:t>Roulet</a:t>
            </a:r>
            <a:r>
              <a:rPr lang="de-CH" sz="1800" dirty="0"/>
              <a:t>©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1F22CE4-B3FC-9E47-A48D-4261DB11E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8825" y="2423160"/>
            <a:ext cx="13390880" cy="1004316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14" y="1142419"/>
            <a:ext cx="10965767" cy="7310511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E2F30A6B-841D-AA49-8046-58343C66DA00}"/>
              </a:ext>
            </a:extLst>
          </p:cNvPr>
          <p:cNvSpPr/>
          <p:nvPr/>
        </p:nvSpPr>
        <p:spPr>
          <a:xfrm>
            <a:off x="975614" y="5849035"/>
            <a:ext cx="36054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CH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Fertigungsprozess</a:t>
            </a:r>
          </a:p>
        </p:txBody>
      </p:sp>
    </p:spTree>
    <p:extLst>
      <p:ext uri="{BB962C8B-B14F-4D97-AF65-F5344CB8AC3E}">
        <p14:creationId xmlns:p14="http://schemas.microsoft.com/office/powerpoint/2010/main" val="18134153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lh4.googleusercontent.com/lXanQ0HMWvbGkIC4VgQO8NZEaK5fBOS2YV1dK_3BivD0zqM_32GQFadrhCKnUK6vlfI92yHyw7Ml3_hFp85PK5ZM7igaVVzcMIL-9XJ0Vd3LORVMcf-NogTbkyDZY8Z28mcIT897"/>
          <p:cNvSpPr>
            <a:spLocks noChangeAspect="1" noChangeArrowheads="1"/>
          </p:cNvSpPr>
          <p:nvPr/>
        </p:nvSpPr>
        <p:spPr bwMode="auto">
          <a:xfrm>
            <a:off x="130175" y="-2133600"/>
            <a:ext cx="5943600" cy="444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1026" name="Picture 2" descr="https://lh5.googleusercontent.com/Iu5VHEUVQ4nEnpFJ2PKqObAqsfT2OeF1SY-PFs2tvwenMSQar9I3dJkOUDvsbep9nEBzUnW3GGuT53gTRRwzhkG-8k4WzBmdAzdY_cOdxW3ja-G9Pk76NyUSr7te2PCSX9jZsb4o">
            <a:extLst>
              <a:ext uri="{FF2B5EF4-FFF2-40B4-BE49-F238E27FC236}">
                <a16:creationId xmlns:a16="http://schemas.microsoft.com/office/drawing/2014/main" id="{C7DC1835-FD73-F04C-B2E7-96F553B0D3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955" y="821906"/>
            <a:ext cx="21537740" cy="3283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0911406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44444E-6 L 0 -0.81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06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8125 L 0 -1.4902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8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rallelogram 28"/>
          <p:cNvSpPr/>
          <p:nvPr/>
        </p:nvSpPr>
        <p:spPr>
          <a:xfrm>
            <a:off x="18184037" y="1733692"/>
            <a:ext cx="5973230" cy="6733919"/>
          </a:xfrm>
          <a:prstGeom prst="parallelogram">
            <a:avLst>
              <a:gd name="adj" fmla="val 4067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latin typeface="Open Sans Regular" charset="0"/>
            </a:endParaRPr>
          </a:p>
        </p:txBody>
      </p:sp>
      <p:sp>
        <p:nvSpPr>
          <p:cNvPr id="30" name="Parallelogram 29"/>
          <p:cNvSpPr/>
          <p:nvPr/>
        </p:nvSpPr>
        <p:spPr>
          <a:xfrm>
            <a:off x="12438002" y="6143881"/>
            <a:ext cx="5973230" cy="6733919"/>
          </a:xfrm>
          <a:prstGeom prst="parallelogram">
            <a:avLst>
              <a:gd name="adj" fmla="val 4067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latin typeface="Open Sans Regular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712174" y="5409335"/>
            <a:ext cx="7296806" cy="2657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0"/>
              </a:lnSpc>
            </a:pPr>
            <a:r>
              <a:rPr lang="de-CH" sz="8000" b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Die Novartis und</a:t>
            </a:r>
          </a:p>
          <a:p>
            <a:pPr>
              <a:lnSpc>
                <a:spcPts val="10000"/>
              </a:lnSpc>
            </a:pPr>
            <a:r>
              <a:rPr lang="de-CH" sz="8000" b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ihre Geschichte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686774" y="8345873"/>
            <a:ext cx="659122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de-CH" sz="3000" dirty="0">
                <a:solidFill>
                  <a:schemeClr val="accent5"/>
                </a:solidFill>
                <a:latin typeface="Montserrat Light" charset="0"/>
                <a:ea typeface="Montserrat Light" charset="0"/>
                <a:cs typeface="Montserrat Light" charset="0"/>
              </a:rPr>
              <a:t>Seit  Dezember von 1758 zu Fusion 1996 </a:t>
            </a:r>
          </a:p>
        </p:txBody>
      </p:sp>
      <p:sp>
        <p:nvSpPr>
          <p:cNvPr id="45" name="Parallelogram 44"/>
          <p:cNvSpPr/>
          <p:nvPr/>
        </p:nvSpPr>
        <p:spPr>
          <a:xfrm>
            <a:off x="9897436" y="1760999"/>
            <a:ext cx="5973230" cy="6733919"/>
          </a:xfrm>
          <a:prstGeom prst="parallelogram">
            <a:avLst>
              <a:gd name="adj" fmla="val 4067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latin typeface="Open Sans Regular" charset="0"/>
            </a:endParaRPr>
          </a:p>
        </p:txBody>
      </p:sp>
      <p:sp>
        <p:nvSpPr>
          <p:cNvPr id="16" name="Shape 2641"/>
          <p:cNvSpPr/>
          <p:nvPr/>
        </p:nvSpPr>
        <p:spPr>
          <a:xfrm>
            <a:off x="1712174" y="3332199"/>
            <a:ext cx="2473962" cy="1574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lang="de-CH" sz="2999"/>
          </a:p>
        </p:txBody>
      </p:sp>
      <p:pic>
        <p:nvPicPr>
          <p:cNvPr id="12" name="Bildplatzhalter 11">
            <a:extLst>
              <a:ext uri="{FF2B5EF4-FFF2-40B4-BE49-F238E27FC236}">
                <a16:creationId xmlns:a16="http://schemas.microsoft.com/office/drawing/2014/main" id="{FCEDAC89-546B-B647-813B-A7F14106EA2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87" r="21987"/>
          <a:stretch>
            <a:fillRect/>
          </a:stretch>
        </p:blipFill>
        <p:spPr>
          <a:xfrm>
            <a:off x="9897436" y="1760999"/>
            <a:ext cx="5973231" cy="6717694"/>
          </a:xfrm>
        </p:spPr>
      </p:pic>
      <p:pic>
        <p:nvPicPr>
          <p:cNvPr id="15" name="Bildplatzhalter 14">
            <a:extLst>
              <a:ext uri="{FF2B5EF4-FFF2-40B4-BE49-F238E27FC236}">
                <a16:creationId xmlns:a16="http://schemas.microsoft.com/office/drawing/2014/main" id="{8C1E23A7-A094-7544-A039-FA0B5FC28077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58" r="22558"/>
          <a:stretch>
            <a:fillRect/>
          </a:stretch>
        </p:blipFill>
        <p:spPr/>
      </p:pic>
      <p:pic>
        <p:nvPicPr>
          <p:cNvPr id="18" name="Bildplatzhalter 17">
            <a:extLst>
              <a:ext uri="{FF2B5EF4-FFF2-40B4-BE49-F238E27FC236}">
                <a16:creationId xmlns:a16="http://schemas.microsoft.com/office/drawing/2014/main" id="{B5FFFA50-41DD-B349-916B-15339E475233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2" r="65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988426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268305" y="743713"/>
            <a:ext cx="5851217" cy="1374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de-CH" sz="6600" b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Novartis History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74925" y="1963881"/>
            <a:ext cx="3034229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de-CH" sz="2800" dirty="0">
                <a:solidFill>
                  <a:schemeClr val="tx1">
                    <a:lumMod val="40000"/>
                    <a:lumOff val="6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Wesentliche Zahlen</a:t>
            </a:r>
          </a:p>
        </p:txBody>
      </p:sp>
      <p:sp>
        <p:nvSpPr>
          <p:cNvPr id="5" name="Diagonal Stripe 4"/>
          <p:cNvSpPr/>
          <p:nvPr/>
        </p:nvSpPr>
        <p:spPr>
          <a:xfrm rot="2699999">
            <a:off x="19046894" y="656359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6" name="Diagonal Stripe 5"/>
          <p:cNvSpPr/>
          <p:nvPr/>
        </p:nvSpPr>
        <p:spPr>
          <a:xfrm rot="2699999">
            <a:off x="2214823" y="656359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7" name="Diagonal Stripe 6"/>
          <p:cNvSpPr/>
          <p:nvPr/>
        </p:nvSpPr>
        <p:spPr>
          <a:xfrm rot="2699999">
            <a:off x="10630859" y="656359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8" name="Diagonal Stripe 7"/>
          <p:cNvSpPr/>
          <p:nvPr/>
        </p:nvSpPr>
        <p:spPr>
          <a:xfrm rot="13499999">
            <a:off x="6397335" y="5741000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9" name="Diagonal Stripe 8"/>
          <p:cNvSpPr/>
          <p:nvPr/>
        </p:nvSpPr>
        <p:spPr>
          <a:xfrm rot="13499999">
            <a:off x="14813370" y="5741000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  <a:latin typeface="Open Sans Regular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12188825" y="5308131"/>
            <a:ext cx="0" cy="1746115"/>
          </a:xfrm>
          <a:prstGeom prst="line">
            <a:avLst/>
          </a:prstGeom>
          <a:ln w="28575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0146901" y="7448675"/>
            <a:ext cx="966932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de-CH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2018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30252" y="7448675"/>
            <a:ext cx="966932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de-CH" sz="3000" b="1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1996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554232" y="7448675"/>
            <a:ext cx="966932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de-CH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2000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731338" y="7448675"/>
            <a:ext cx="966931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de-CH" sz="3000" b="1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2007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973490" y="7448675"/>
            <a:ext cx="966932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de-CH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2010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076994" y="3055826"/>
            <a:ext cx="2238113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de-CH" sz="3200" dirty="0" err="1">
                <a:solidFill>
                  <a:srgbClr val="222222"/>
                </a:solidFill>
                <a:latin typeface="Arial" panose="020B0604020202020204" pitchFamily="34" charset="0"/>
              </a:rPr>
              <a:t>Betaferon</a:t>
            </a:r>
            <a:r>
              <a:rPr lang="de-CH" sz="2800" i="1" baseline="30000" dirty="0">
                <a:solidFill>
                  <a:srgbClr val="222222"/>
                </a:solidFill>
                <a:latin typeface="Arial" panose="020B0604020202020204" pitchFamily="34" charset="0"/>
              </a:rPr>
              <a:t> ®</a:t>
            </a:r>
            <a:endParaRPr lang="de-CH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9777919" y="3676012"/>
            <a:ext cx="4836260" cy="13590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Erstes Medikament gegen</a:t>
            </a:r>
          </a:p>
          <a:p>
            <a:pPr>
              <a:lnSpc>
                <a:spcPts val="4300"/>
              </a:lnSpc>
            </a:pPr>
            <a:r>
              <a:rPr 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M</a:t>
            </a:r>
            <a:r>
              <a:rPr lang="de-CH" sz="27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ultiple</a:t>
            </a: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 Sklerose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16413191" y="8535500"/>
            <a:ext cx="1" cy="1694819"/>
          </a:xfrm>
          <a:prstGeom prst="line">
            <a:avLst/>
          </a:prstGeom>
          <a:ln w="28575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ubtitle 2"/>
          <p:cNvSpPr txBox="1">
            <a:spLocks/>
          </p:cNvSpPr>
          <p:nvPr/>
        </p:nvSpPr>
        <p:spPr>
          <a:xfrm>
            <a:off x="14448649" y="10409194"/>
            <a:ext cx="4836260" cy="293029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Mehrbeteiligung an der </a:t>
            </a:r>
            <a:r>
              <a:rPr lang="de-CH" sz="27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Alcon</a:t>
            </a: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, Inc., mit Sitz in Fort </a:t>
            </a:r>
            <a:r>
              <a:rPr lang="de-CH" sz="27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Worth</a:t>
            </a: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, Texas, USA, und wird damit Weltmarktführer in der Augenheilkunde.</a:t>
            </a:r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20629757" y="5308131"/>
            <a:ext cx="0" cy="1746115"/>
          </a:xfrm>
          <a:prstGeom prst="line">
            <a:avLst/>
          </a:prstGeom>
          <a:ln w="28575">
            <a:solidFill>
              <a:schemeClr val="accent5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687141" y="3071214"/>
            <a:ext cx="1899687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de-CH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Neuer CEO</a:t>
            </a:r>
          </a:p>
        </p:txBody>
      </p:sp>
      <p:sp>
        <p:nvSpPr>
          <p:cNvPr id="27" name="Subtitle 2"/>
          <p:cNvSpPr txBox="1">
            <a:spLocks/>
          </p:cNvSpPr>
          <p:nvPr/>
        </p:nvSpPr>
        <p:spPr>
          <a:xfrm>
            <a:off x="18218851" y="3676012"/>
            <a:ext cx="4836260" cy="71205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de-CH" dirty="0" err="1"/>
              <a:t>Vasant</a:t>
            </a:r>
            <a:r>
              <a:rPr lang="de-CH" dirty="0"/>
              <a:t> </a:t>
            </a:r>
            <a:r>
              <a:rPr lang="de-CH" dirty="0" err="1"/>
              <a:t>Narasimhan</a:t>
            </a:r>
            <a:endParaRPr lang="de-CH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3813718" y="5308131"/>
            <a:ext cx="0" cy="1746115"/>
          </a:xfrm>
          <a:prstGeom prst="line">
            <a:avLst/>
          </a:prstGeom>
          <a:ln w="28575"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829200" y="3071214"/>
            <a:ext cx="1983493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de-CH" sz="3000" b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Entstehung</a:t>
            </a:r>
          </a:p>
        </p:txBody>
      </p:sp>
      <p:sp>
        <p:nvSpPr>
          <p:cNvPr id="30" name="Subtitle 2"/>
          <p:cNvSpPr txBox="1">
            <a:spLocks/>
          </p:cNvSpPr>
          <p:nvPr/>
        </p:nvSpPr>
        <p:spPr>
          <a:xfrm>
            <a:off x="1402812" y="3676012"/>
            <a:ext cx="4836260" cy="132248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de-CH" i="1" dirty="0"/>
              <a:t>Fusion von Ciba-Geigy AG</a:t>
            </a:r>
            <a:r>
              <a:rPr lang="de-CH" dirty="0"/>
              <a:t> und </a:t>
            </a:r>
            <a:r>
              <a:rPr lang="de-CH" i="1" dirty="0"/>
              <a:t>Sandoz zur </a:t>
            </a:r>
            <a:r>
              <a:rPr lang="de-CH" i="1" dirty="0" err="1"/>
              <a:t>Norvartis</a:t>
            </a:r>
            <a:endParaRPr lang="de-CH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 flipH="1">
            <a:off x="8037697" y="8535500"/>
            <a:ext cx="1" cy="1694819"/>
          </a:xfrm>
          <a:prstGeom prst="line">
            <a:avLst/>
          </a:prstGeom>
          <a:ln w="2857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170655" y="10700350"/>
            <a:ext cx="175240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de-CH" sz="3200" dirty="0" err="1">
                <a:solidFill>
                  <a:srgbClr val="222222"/>
                </a:solidFill>
                <a:latin typeface="Arial" panose="020B0604020202020204" pitchFamily="34" charset="0"/>
              </a:rPr>
              <a:t>Famvir</a:t>
            </a:r>
            <a:r>
              <a:rPr lang="de-CH" sz="32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de-CH" sz="3200" i="1" baseline="30000" dirty="0">
                <a:solidFill>
                  <a:srgbClr val="222222"/>
                </a:solidFill>
                <a:latin typeface="Arial" panose="020B0604020202020204" pitchFamily="34" charset="0"/>
              </a:rPr>
              <a:t>®</a:t>
            </a:r>
            <a:endParaRPr lang="de-CH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5628726" y="11320536"/>
            <a:ext cx="4836260" cy="132248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Das erste Medikament der </a:t>
            </a:r>
            <a:r>
              <a:rPr lang="de-CH" sz="27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Norvartis</a:t>
            </a:r>
            <a:endParaRPr lang="de-CH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914769-CD60-AC4E-9B0F-B4D94139D84A}"/>
              </a:ext>
            </a:extLst>
          </p:cNvPr>
          <p:cNvSpPr/>
          <p:nvPr/>
        </p:nvSpPr>
        <p:spPr>
          <a:xfrm>
            <a:off x="17066230" y="9742717"/>
            <a:ext cx="23052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CH" dirty="0" err="1">
                <a:solidFill>
                  <a:srgbClr val="222222"/>
                </a:solidFill>
                <a:latin typeface="Arial" panose="020B0604020202020204" pitchFamily="34" charset="0"/>
              </a:rPr>
              <a:t>Alcon</a:t>
            </a:r>
            <a:r>
              <a:rPr lang="de-CH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de-CH" dirty="0" err="1">
                <a:solidFill>
                  <a:srgbClr val="222222"/>
                </a:solidFill>
                <a:latin typeface="Arial" panose="020B0604020202020204" pitchFamily="34" charset="0"/>
              </a:rPr>
              <a:t>Tec</a:t>
            </a:r>
            <a:r>
              <a:rPr lang="de-CH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de-CH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0497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90"/>
          <p:cNvSpPr txBox="1"/>
          <p:nvPr/>
        </p:nvSpPr>
        <p:spPr>
          <a:xfrm>
            <a:off x="8968006" y="743713"/>
            <a:ext cx="6451831" cy="1277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de-CH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Fertigungsprozess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5192573" y="9193806"/>
            <a:ext cx="1420197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de-CH" sz="3000" b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Verkauf</a:t>
            </a:r>
          </a:p>
        </p:txBody>
      </p:sp>
      <p:sp>
        <p:nvSpPr>
          <p:cNvPr id="42" name="Subtitle 2"/>
          <p:cNvSpPr txBox="1">
            <a:spLocks/>
          </p:cNvSpPr>
          <p:nvPr/>
        </p:nvSpPr>
        <p:spPr>
          <a:xfrm>
            <a:off x="15082026" y="9798604"/>
            <a:ext cx="7631693" cy="187391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Die Medikamente werden jeweils in den Verkaufsstellen/Apotheken verkauft und beim Arzt verschrieben.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5192573" y="3988760"/>
            <a:ext cx="1965474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de-CH" sz="3000" b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Produktion</a:t>
            </a:r>
          </a:p>
        </p:txBody>
      </p:sp>
      <p:sp>
        <p:nvSpPr>
          <p:cNvPr id="44" name="Subtitle 2"/>
          <p:cNvSpPr txBox="1">
            <a:spLocks/>
          </p:cNvSpPr>
          <p:nvPr/>
        </p:nvSpPr>
        <p:spPr>
          <a:xfrm>
            <a:off x="15082026" y="4593558"/>
            <a:ext cx="7631693" cy="132248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In der Produktion werden jeweils die Medikamente/Produkte hergestellt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5192573" y="6567837"/>
            <a:ext cx="1829027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de-CH" sz="3000" b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Marketing</a:t>
            </a:r>
          </a:p>
        </p:txBody>
      </p:sp>
      <p:sp>
        <p:nvSpPr>
          <p:cNvPr id="49" name="Subtitle 2"/>
          <p:cNvSpPr txBox="1">
            <a:spLocks/>
          </p:cNvSpPr>
          <p:nvPr/>
        </p:nvSpPr>
        <p:spPr>
          <a:xfrm>
            <a:off x="15082026" y="7172635"/>
            <a:ext cx="7631693" cy="132248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Die Medikamente müssen dem Volke bekannt gemacht werden durch das Marketing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3553801" y="6416087"/>
            <a:ext cx="931665" cy="1974900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de-CH" sz="11500">
                <a:solidFill>
                  <a:schemeClr val="accent5"/>
                </a:solidFill>
                <a:latin typeface="Montserrat Light" charset="0"/>
                <a:ea typeface="Montserrat Light" charset="0"/>
                <a:cs typeface="Montserrat Light" charset="0"/>
              </a:rPr>
              <a:t>5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3553801" y="8971512"/>
            <a:ext cx="931665" cy="1974900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de-CH" sz="11500">
                <a:solidFill>
                  <a:schemeClr val="accent6"/>
                </a:solidFill>
                <a:latin typeface="Montserrat Light" charset="0"/>
                <a:ea typeface="Montserrat Light" charset="0"/>
                <a:cs typeface="Montserrat Light" charset="0"/>
              </a:rPr>
              <a:t>6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3553801" y="3814088"/>
            <a:ext cx="931665" cy="1974900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de-CH" sz="11500">
                <a:solidFill>
                  <a:schemeClr val="accent4"/>
                </a:solidFill>
                <a:latin typeface="Montserrat Light" charset="0"/>
                <a:ea typeface="Montserrat Light" charset="0"/>
                <a:cs typeface="Montserrat Light" charset="0"/>
              </a:rPr>
              <a:t>4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662213" y="9193806"/>
            <a:ext cx="2247603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de-CH" sz="3000" b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Patentierung</a:t>
            </a:r>
          </a:p>
        </p:txBody>
      </p:sp>
      <p:sp>
        <p:nvSpPr>
          <p:cNvPr id="67" name="Subtitle 2"/>
          <p:cNvSpPr txBox="1">
            <a:spLocks/>
          </p:cNvSpPr>
          <p:nvPr/>
        </p:nvSpPr>
        <p:spPr>
          <a:xfrm>
            <a:off x="3551666" y="9798604"/>
            <a:ext cx="7631693" cy="187391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Nach Jahrelanger Geld Ausgabe mit Forschungsgeldern möchte das Unternehmen das Geld mit dem Patent wieder zurück erhalten.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662213" y="3988760"/>
            <a:ext cx="4792722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de-CH" sz="3000" b="1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Anspruchsgruppen studieren</a:t>
            </a:r>
          </a:p>
        </p:txBody>
      </p:sp>
      <p:sp>
        <p:nvSpPr>
          <p:cNvPr id="71" name="Subtitle 2"/>
          <p:cNvSpPr txBox="1">
            <a:spLocks/>
          </p:cNvSpPr>
          <p:nvPr/>
        </p:nvSpPr>
        <p:spPr>
          <a:xfrm>
            <a:off x="3551666" y="4593558"/>
            <a:ext cx="7631693" cy="187391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Was für Medikamente werden benötigt, welche Krankheiten könnten akute und welche chronische Bedrohungen darstellen.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3662213" y="6567837"/>
            <a:ext cx="4196855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de-CH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Forschung &amp; Entwicklung</a:t>
            </a:r>
          </a:p>
        </p:txBody>
      </p:sp>
      <p:sp>
        <p:nvSpPr>
          <p:cNvPr id="73" name="Subtitle 2"/>
          <p:cNvSpPr txBox="1">
            <a:spLocks/>
          </p:cNvSpPr>
          <p:nvPr/>
        </p:nvSpPr>
        <p:spPr>
          <a:xfrm>
            <a:off x="3551666" y="7172635"/>
            <a:ext cx="7631693" cy="187391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de-CH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Die Analyse der Anspruchsgruppen wird nun in der Forschung erforscht und nach einem möglichen Medikament geforscht.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2023441" y="6416087"/>
            <a:ext cx="931665" cy="1974900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de-CH" sz="11500">
                <a:solidFill>
                  <a:schemeClr val="accent2"/>
                </a:solidFill>
                <a:latin typeface="Montserrat Light" charset="0"/>
                <a:ea typeface="Montserrat Light" charset="0"/>
                <a:cs typeface="Montserrat Light" charset="0"/>
              </a:rPr>
              <a:t>2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008212" y="8971512"/>
            <a:ext cx="962122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de-CH" sz="11500">
                <a:solidFill>
                  <a:schemeClr val="accent3"/>
                </a:solidFill>
                <a:latin typeface="Montserrat Light" charset="0"/>
                <a:ea typeface="Montserrat Light" charset="0"/>
                <a:cs typeface="Montserrat Light" charset="0"/>
              </a:rPr>
              <a:t>3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023441" y="3814088"/>
            <a:ext cx="931665" cy="1974900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de-CH" sz="115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703458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6702948" y="1443593"/>
            <a:ext cx="11981205" cy="384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de-CH" sz="9600" b="1" dirty="0">
                <a:solidFill>
                  <a:schemeClr val="accent1"/>
                </a:solidFill>
                <a:latin typeface="Montserrat Bold" charset="0"/>
                <a:ea typeface="Montserrat Bold" charset="0"/>
                <a:cs typeface="Montserrat Bold" charset="0"/>
              </a:rPr>
              <a:t>Herzlichen Dank</a:t>
            </a:r>
          </a:p>
          <a:p>
            <a:pPr algn="ctr">
              <a:lnSpc>
                <a:spcPts val="10000"/>
              </a:lnSpc>
            </a:pPr>
            <a:r>
              <a:rPr lang="de-CH" sz="9600" b="1" dirty="0">
                <a:solidFill>
                  <a:schemeClr val="accent1"/>
                </a:solidFill>
                <a:latin typeface="Montserrat Bold" charset="0"/>
                <a:ea typeface="Montserrat Bold" charset="0"/>
                <a:cs typeface="Montserrat Bold" charset="0"/>
              </a:rPr>
              <a:t>Gibt es noch Fragen ?</a:t>
            </a:r>
          </a:p>
          <a:p>
            <a:pPr algn="ctr">
              <a:lnSpc>
                <a:spcPts val="10000"/>
              </a:lnSpc>
            </a:pPr>
            <a:r>
              <a:rPr lang="de-CH" sz="66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Noch Fragen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300307B-21A0-C849-9841-618F9256921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2067" y="1044338"/>
            <a:ext cx="4520030" cy="12443062"/>
          </a:xfrm>
          <a:prstGeom prst="rect">
            <a:avLst/>
          </a:prstGeom>
          <a:noFill/>
          <a:effectLst>
            <a:outerShdw blurRad="558800" dist="50800" dir="17460000" sx="115000" sy="115000" algn="ctr" rotWithShape="0">
              <a:srgbClr val="000000">
                <a:alpha val="6000"/>
              </a:srgbClr>
            </a:outerShdw>
          </a:effectLst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9B83337B-ABBB-3143-AB0E-62199AEEC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713" y="4192771"/>
            <a:ext cx="12392838" cy="929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397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Pitch Deck Light">
      <a:dk1>
        <a:srgbClr val="737572"/>
      </a:dk1>
      <a:lt1>
        <a:srgbClr val="FFFFFF"/>
      </a:lt1>
      <a:dk2>
        <a:srgbClr val="445469"/>
      </a:dk2>
      <a:lt2>
        <a:srgbClr val="FFFFFF"/>
      </a:lt2>
      <a:accent1>
        <a:srgbClr val="0E80C9"/>
      </a:accent1>
      <a:accent2>
        <a:srgbClr val="119CF4"/>
      </a:accent2>
      <a:accent3>
        <a:srgbClr val="445469"/>
      </a:accent3>
      <a:accent4>
        <a:srgbClr val="8AC153"/>
      </a:accent4>
      <a:accent5>
        <a:srgbClr val="BAEF69"/>
      </a:accent5>
      <a:accent6>
        <a:srgbClr val="A9A8AB"/>
      </a:accent6>
      <a:hlink>
        <a:srgbClr val="0E80C9"/>
      </a:hlink>
      <a:folHlink>
        <a:srgbClr val="0EA3FF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195</Words>
  <Application>Microsoft Office PowerPoint</Application>
  <PresentationFormat>Benutzerdefiniert</PresentationFormat>
  <Paragraphs>49</Paragraphs>
  <Slides>6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5" baseType="lpstr">
      <vt:lpstr>Arial</vt:lpstr>
      <vt:lpstr>Calibri</vt:lpstr>
      <vt:lpstr>Gill Sans</vt:lpstr>
      <vt:lpstr>Montserrat Bold</vt:lpstr>
      <vt:lpstr>Montserrat Light</vt:lpstr>
      <vt:lpstr>Open Sans Light</vt:lpstr>
      <vt:lpstr>Open Sans Regular</vt:lpstr>
      <vt:lpstr>Roboto Regular</vt:lpstr>
      <vt:lpstr>Default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Premium Presentations</dc:title>
  <dc:subject/>
  <dc:creator>vmuser</dc:creator>
  <cp:keywords/>
  <dc:description/>
  <cp:lastModifiedBy>Reutlinger, Elia (GIBM)</cp:lastModifiedBy>
  <cp:revision>6381</cp:revision>
  <dcterms:created xsi:type="dcterms:W3CDTF">2014-11-12T21:47:38Z</dcterms:created>
  <dcterms:modified xsi:type="dcterms:W3CDTF">2018-06-20T11:09:28Z</dcterms:modified>
  <cp:category/>
</cp:coreProperties>
</file>

<file path=docProps/thumbnail.jpeg>
</file>